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7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6" r:id="rId34"/>
    <p:sldId id="288" r:id="rId35"/>
    <p:sldId id="289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15268"/>
            <a:ext cx="6858000" cy="681952"/>
          </a:xfrm>
        </p:spPr>
        <p:txBody>
          <a:bodyPr/>
          <a:lstStyle/>
          <a:p>
            <a:r>
              <a:rPr lang="en-US" sz="2400" dirty="0"/>
              <a:t>Forze, Equilibrio, Moti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03/08/2023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(4)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0FF3333-7B3A-E93C-24AF-9205BE7B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81" y="2224935"/>
            <a:ext cx="6210838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9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(4)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F090B-946D-C81C-D8CC-FE04EFC7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96" y="1977264"/>
            <a:ext cx="7102783" cy="30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8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(4)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FA49B0-CDD2-1B9C-8195-CA26B229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16" y="2113488"/>
            <a:ext cx="6774767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94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(5)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F48B2F-6522-5E51-3E26-5C33F375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48" y="1345720"/>
            <a:ext cx="5984469" cy="4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3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(5)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48A811B-306A-F92B-F57C-45CD95BD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7" y="2468797"/>
            <a:ext cx="6767146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1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elastiche: esercizi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DE00E8-7E6C-7001-1EE9-19C2B235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03" y="1922087"/>
            <a:ext cx="5761219" cy="368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7D0ACE7-F328-6C6F-A6E7-0BDE988805C3}"/>
                  </a:ext>
                </a:extLst>
              </p:cNvPr>
              <p:cNvSpPr txBox="1"/>
              <p:nvPr/>
            </p:nvSpPr>
            <p:spPr>
              <a:xfrm>
                <a:off x="1523503" y="1449238"/>
                <a:ext cx="628340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Tip: sapere la formula della legge di Hooke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∗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Δl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7D0ACE7-F328-6C6F-A6E7-0BDE9888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503" y="1449238"/>
                <a:ext cx="6283402" cy="369332"/>
              </a:xfrm>
              <a:prstGeom prst="rect">
                <a:avLst/>
              </a:prstGeom>
              <a:blipFill>
                <a:blip r:embed="rId3"/>
                <a:stretch>
                  <a:fillRect l="-774" t="-9677" b="-241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43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elastiche: esercizi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B93A5F-FD6B-D4FF-365D-6F4834460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50" y="1346449"/>
            <a:ext cx="6454699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8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670177-2399-1CB5-981F-77CDADAA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50" y="2323964"/>
            <a:ext cx="6454699" cy="3124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4C6843-2C5A-D6BE-F870-8CF2B7806483}"/>
                  </a:ext>
                </a:extLst>
              </p:cNvPr>
              <p:cNvSpPr txBox="1"/>
              <p:nvPr/>
            </p:nvSpPr>
            <p:spPr>
              <a:xfrm>
                <a:off x="1430298" y="1630393"/>
                <a:ext cx="628340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Tip: sapere la formula del momento </a:t>
                </a:r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M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∗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4C6843-2C5A-D6BE-F870-8CF2B780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8" y="1630393"/>
                <a:ext cx="6283402" cy="369332"/>
              </a:xfrm>
              <a:prstGeom prst="rect">
                <a:avLst/>
              </a:prstGeom>
              <a:blipFill>
                <a:blip r:embed="rId3"/>
                <a:stretch>
                  <a:fillRect l="-775" t="-7937" b="-222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46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437C32-6EF7-169D-A856-2779BE6A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68" y="1298134"/>
            <a:ext cx="5898391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437C32-6EF7-169D-A856-2779BE6A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9" y="1293962"/>
            <a:ext cx="5623047" cy="46713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3788CA8-26BA-D319-6E5C-6C8589B77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49" y="2196929"/>
            <a:ext cx="3817951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2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/>
              <a:t>Partiamo con un po’ di esercizi…</a:t>
            </a:r>
          </a:p>
        </p:txBody>
      </p:sp>
      <p:pic>
        <p:nvPicPr>
          <p:cNvPr id="2050" name="Picture 2" descr="Time To Exercise Fitness Healthy Clock Words Stock Motion Graphics  SBV-326478823 - Storyblocks">
            <a:extLst>
              <a:ext uri="{FF2B5EF4-FFF2-40B4-BE49-F238E27FC236}">
                <a16:creationId xmlns:a16="http://schemas.microsoft.com/office/drawing/2014/main" id="{C6964020-ECE9-5949-1A50-A153E7A2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82" y="1739839"/>
            <a:ext cx="6961517" cy="39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6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(2)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77B88BE-6062-66E6-F42D-899B3688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77" y="1882006"/>
            <a:ext cx="6287045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9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momento: esercizi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A9A9FC9-99E4-0F87-52D4-15045AA2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190" y="1359079"/>
            <a:ext cx="4384741" cy="48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9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Prima di andare avanti…</a:t>
            </a:r>
          </a:p>
        </p:txBody>
      </p:sp>
      <p:pic>
        <p:nvPicPr>
          <p:cNvPr id="1026" name="Picture 2" descr="Illustrazione Stock Any Questions? | Adobe Stock">
            <a:extLst>
              <a:ext uri="{FF2B5EF4-FFF2-40B4-BE49-F238E27FC236}">
                <a16:creationId xmlns:a16="http://schemas.microsoft.com/office/drawing/2014/main" id="{52ED1A1E-46E4-1CBD-C736-06004F4BC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7145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37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F2E76-3854-868B-F8C4-3E1111D3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Baricentro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F0A702-5161-5D88-53F0-747E2C89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983104"/>
          </a:xfrm>
        </p:spPr>
        <p:txBody>
          <a:bodyPr/>
          <a:lstStyle/>
          <a:p>
            <a:r>
              <a:rPr lang="it-IT" dirty="0"/>
              <a:t>Il </a:t>
            </a:r>
            <a:r>
              <a:rPr lang="it-IT" b="1" dirty="0"/>
              <a:t>baricentro</a:t>
            </a:r>
            <a:r>
              <a:rPr lang="it-IT" dirty="0"/>
              <a:t> di un corpo è il punto di applicazione della forza peso.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3BDD622-3EF6-F047-84DA-17D18A60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51" y="2558449"/>
            <a:ext cx="5921253" cy="246909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13BA784-60F2-7E69-8021-9AC7CF75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61" y="5372474"/>
            <a:ext cx="6896698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F2E76-3854-868B-F8C4-3E1111D3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Baricentro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2DB087F-2B87-D6E3-F38D-41D645CF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8" y="1741023"/>
            <a:ext cx="6729043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4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F2E76-3854-868B-F8C4-3E1111D3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Baricentro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C390D5-FB01-C233-EC63-DA5847D7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96" y="2007747"/>
            <a:ext cx="6790008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26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F2E76-3854-868B-F8C4-3E1111D3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Baricentro</a:t>
            </a:r>
          </a:p>
        </p:txBody>
      </p:sp>
      <p:pic>
        <p:nvPicPr>
          <p:cNvPr id="3" name="Immagine 2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D3C1BA45-5D8F-C21D-69B6-D49986F4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56" y="1404811"/>
            <a:ext cx="6593888" cy="44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90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08980"/>
                <a:ext cx="7886700" cy="2423715"/>
              </a:xfrm>
            </p:spPr>
            <p:txBody>
              <a:bodyPr>
                <a:normAutofit/>
              </a:bodyPr>
              <a:lstStyle/>
              <a:p>
                <a:r>
                  <a:rPr lang="it-IT" sz="2400" b="0" i="0" dirty="0">
                    <a:solidFill>
                      <a:srgbClr val="000000"/>
                    </a:solidFill>
                    <a:effectLst/>
                  </a:rPr>
                  <a:t>Le </a:t>
                </a:r>
                <a:r>
                  <a:rPr lang="it-IT" sz="2400" b="1" i="0" dirty="0">
                    <a:solidFill>
                      <a:srgbClr val="000000"/>
                    </a:solidFill>
                    <a:effectLst/>
                  </a:rPr>
                  <a:t>leve</a:t>
                </a:r>
                <a:r>
                  <a:rPr lang="it-IT" sz="2400" b="0" i="0" dirty="0">
                    <a:solidFill>
                      <a:srgbClr val="000000"/>
                    </a:solidFill>
                    <a:effectLst/>
                  </a:rPr>
                  <a:t> sono formate da un punto fermo, che può trovarsi al centro della leva o ai suoi estremi, e da un’asta rigida che ruota intorno a questo punto. </a:t>
                </a:r>
              </a:p>
              <a:p>
                <a:r>
                  <a:rPr lang="it-IT" sz="2400" b="0" i="0" dirty="0">
                    <a:solidFill>
                      <a:srgbClr val="000000"/>
                    </a:solidFill>
                    <a:effectLst/>
                  </a:rPr>
                  <a:t>Su questa macchina agiscono due forze:</a:t>
                </a:r>
              </a:p>
              <a:p>
                <a:pPr lvl="1"/>
                <a:r>
                  <a:rPr lang="it-IT" sz="2000" dirty="0">
                    <a:solidFill>
                      <a:srgbClr val="000000"/>
                    </a:solidFill>
                  </a:rPr>
                  <a:t>La forza motrice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it-IT" sz="2000" b="0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it-IT" sz="2000" dirty="0"/>
                  <a:t>La forza resistente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08980"/>
                <a:ext cx="7886700" cy="2423715"/>
              </a:xfrm>
              <a:blipFill>
                <a:blip r:embed="rId2"/>
                <a:stretch>
                  <a:fillRect l="-1005" t="-3526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E6117B21-9AA7-1E7A-15AC-A17D4528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58" y="3732695"/>
            <a:ext cx="5121084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08981"/>
                <a:ext cx="7886700" cy="468062"/>
              </a:xfrm>
            </p:spPr>
            <p:txBody>
              <a:bodyPr>
                <a:normAutofit/>
              </a:bodyPr>
              <a:lstStyle/>
              <a:p>
                <a:r>
                  <a:rPr lang="it-IT" sz="2400" b="0" i="0" dirty="0">
                    <a:solidFill>
                      <a:srgbClr val="000000"/>
                    </a:solidFill>
                    <a:effectLst/>
                  </a:rPr>
                  <a:t>In equilibrio quando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08981"/>
                <a:ext cx="7886700" cy="468062"/>
              </a:xfrm>
              <a:blipFill>
                <a:blip r:embed="rId2"/>
                <a:stretch>
                  <a:fillRect l="-1005" t="-18182" b="-194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7FC8D3A-0CA3-5906-7CAA-D2C7BAA06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154" y="2264756"/>
            <a:ext cx="2789162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8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08980"/>
                <a:ext cx="7886700" cy="1813781"/>
              </a:xfrm>
            </p:spPr>
            <p:txBody>
              <a:bodyPr>
                <a:normAutofit/>
              </a:bodyPr>
              <a:lstStyle/>
              <a:p>
                <a:r>
                  <a:rPr lang="it-IT" sz="2400" b="0" dirty="0">
                    <a:solidFill>
                      <a:srgbClr val="000000"/>
                    </a:solidFill>
                    <a:effectLst/>
                  </a:rPr>
                  <a:t>Il rapporto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it-IT" sz="2000" dirty="0"/>
                  <a:t> </a:t>
                </a:r>
                <a:r>
                  <a:rPr lang="it-IT" sz="2400" dirty="0"/>
                  <a:t>è chiamato </a:t>
                </a:r>
                <a:r>
                  <a:rPr lang="it-IT" sz="2400" b="1" dirty="0"/>
                  <a:t>vantaggio</a:t>
                </a:r>
                <a:r>
                  <a:rPr lang="it-IT" sz="2400" dirty="0"/>
                  <a:t> della leva</a:t>
                </a:r>
              </a:p>
              <a:p>
                <a:r>
                  <a:rPr lang="it-IT" sz="2400" dirty="0"/>
                  <a:t>Se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it-IT" sz="2400" dirty="0"/>
                  <a:t> la leva viene definita </a:t>
                </a:r>
                <a:r>
                  <a:rPr lang="it-IT" sz="2400" i="1" dirty="0"/>
                  <a:t>vantaggiosa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40F0CE6-ED9F-F923-E1B1-253010918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08980"/>
                <a:ext cx="7886700" cy="1813781"/>
              </a:xfrm>
              <a:blipFill>
                <a:blip r:embed="rId2"/>
                <a:stretch>
                  <a:fillRect l="-1005" t="-6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472E2091-ABE2-FE4A-9B28-EB97A8ED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3" y="2681791"/>
            <a:ext cx="8070974" cy="25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52150A-94BC-8D33-B41A-F954CE11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15" y="2291405"/>
            <a:ext cx="6485182" cy="272057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39A556-7AFE-7A0C-CD60-F1F3BE165C69}"/>
              </a:ext>
            </a:extLst>
          </p:cNvPr>
          <p:cNvSpPr txBox="1"/>
          <p:nvPr/>
        </p:nvSpPr>
        <p:spPr>
          <a:xfrm>
            <a:off x="1337095" y="1552755"/>
            <a:ext cx="628340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Tip: usare seni e coseni oppure operazioni semplici con i triangoli</a:t>
            </a:r>
          </a:p>
        </p:txBody>
      </p:sp>
    </p:spTree>
    <p:extLst>
      <p:ext uri="{BB962C8B-B14F-4D97-AF65-F5344CB8AC3E}">
        <p14:creationId xmlns:p14="http://schemas.microsoft.com/office/powerpoint/2010/main" val="2581229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AD8E7F-4B76-6ABB-7E15-808DA06D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16" y="1897247"/>
            <a:ext cx="6774767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07052A-0017-B69F-260E-AC94A063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13" y="1992505"/>
            <a:ext cx="685097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6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484EF7-91BB-7EF7-F0E5-7F17D046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82" y="2045850"/>
            <a:ext cx="6873836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47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Ora un po’ di esercizi…</a:t>
            </a:r>
          </a:p>
        </p:txBody>
      </p:sp>
      <p:pic>
        <p:nvPicPr>
          <p:cNvPr id="2050" name="Picture 2" descr="Time To Exercise Fitness Healthy Clock Words Stock Motion Graphics  SBV-326478823 - Storyblocks">
            <a:extLst>
              <a:ext uri="{FF2B5EF4-FFF2-40B4-BE49-F238E27FC236}">
                <a16:creationId xmlns:a16="http://schemas.microsoft.com/office/drawing/2014/main" id="{C6964020-ECE9-5949-1A50-A153E7A2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82" y="1739839"/>
            <a:ext cx="6961517" cy="39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382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31B8296-6453-C7A5-808C-3B15627A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65" y="2241183"/>
            <a:ext cx="7187070" cy="26241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6E68508-95B6-DAC0-56C9-3E97BBA30A89}"/>
                  </a:ext>
                </a:extLst>
              </p:cNvPr>
              <p:cNvSpPr txBox="1"/>
              <p:nvPr/>
            </p:nvSpPr>
            <p:spPr>
              <a:xfrm>
                <a:off x="3705801" y="5357004"/>
                <a:ext cx="1732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6E68508-95B6-DAC0-56C9-3E97BBA3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1" y="5357004"/>
                <a:ext cx="1732397" cy="276999"/>
              </a:xfrm>
              <a:prstGeom prst="rect">
                <a:avLst/>
              </a:prstGeom>
              <a:blipFill>
                <a:blip r:embed="rId3"/>
                <a:stretch>
                  <a:fillRect l="-2817"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347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60C555-7E6A-CA1B-1712-34D3AC26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03" y="2030608"/>
            <a:ext cx="6900454" cy="29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30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416F57-7A19-41BD-3644-600B86F5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2" y="2863921"/>
            <a:ext cx="7954915" cy="11955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C6CDE52-ED4D-96CE-6CCE-974A1AA59F4C}"/>
                  </a:ext>
                </a:extLst>
              </p:cNvPr>
              <p:cNvSpPr txBox="1"/>
              <p:nvPr/>
            </p:nvSpPr>
            <p:spPr>
              <a:xfrm>
                <a:off x="2309265" y="4572000"/>
                <a:ext cx="1685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C6CDE52-ED4D-96CE-6CCE-974A1AA59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65" y="4572000"/>
                <a:ext cx="1685333" cy="276999"/>
              </a:xfrm>
              <a:prstGeom prst="rect">
                <a:avLst/>
              </a:prstGeom>
              <a:blipFill>
                <a:blip r:embed="rId3"/>
                <a:stretch>
                  <a:fillRect l="-2899"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034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D3C4195-0ED1-9C56-54AC-6AABFFC43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59" y="2030494"/>
            <a:ext cx="7153420" cy="27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64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7B404AA-024D-3E8A-F62C-A66BB83A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0" y="3035801"/>
            <a:ext cx="8072421" cy="7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00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60BAB8-F5DD-F857-57D2-F18B78F1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2" y="2090142"/>
            <a:ext cx="7620396" cy="28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5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168D0A3-DB86-78A3-CE32-9B7BD8BE6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9" y="1672495"/>
            <a:ext cx="4054191" cy="38408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5BF26D-B16C-0A1A-E684-C9740092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54" y="1353319"/>
            <a:ext cx="3977985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26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FF53D-C426-B46F-1F2A-9373B5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sulle leve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60BAB8-F5DD-F857-57D2-F18B78F1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2" y="2090142"/>
            <a:ext cx="7620396" cy="28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08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Cinematica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FD3FB8A-4AD6-1AA6-823D-685FDF9858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960" y="1406413"/>
                <a:ext cx="7886700" cy="36055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Per descrivere il moto dei corpi usiamo:</a:t>
                </a:r>
              </a:p>
              <a:p>
                <a:pPr lvl="1"/>
                <a:r>
                  <a:rPr lang="it-IT" dirty="0"/>
                  <a:t>La posizione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dirty="0"/>
              </a:p>
              <a:p>
                <a:pPr lvl="1"/>
                <a:r>
                  <a:rPr lang="it-IT" dirty="0"/>
                  <a:t>Il tempo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it-IT" b="0" dirty="0"/>
              </a:p>
              <a:p>
                <a:pPr lvl="1"/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Come grandezze usiamo:</a:t>
                </a:r>
              </a:p>
              <a:p>
                <a:pPr lvl="1"/>
                <a:r>
                  <a:rPr lang="it-IT" dirty="0"/>
                  <a:t>La velocità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/>
                  <a:t> misurata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L’accelerazione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it-IT" dirty="0"/>
                  <a:t> misurata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dirty="0"/>
              </a:p>
              <a:p>
                <a:pPr lvl="1"/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FD3FB8A-4AD6-1AA6-823D-685FDF985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960" y="1406413"/>
                <a:ext cx="7886700" cy="3605534"/>
              </a:xfrm>
              <a:blipFill>
                <a:blip r:embed="rId2"/>
                <a:stretch>
                  <a:fillRect l="-1624" t="-2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901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Velocità media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9496965-9F19-50F2-75A2-961BD824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02" y="1264207"/>
            <a:ext cx="6637595" cy="178323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46CCA9F-0C16-8AE4-1F96-9584D156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4" y="3197225"/>
            <a:ext cx="5858889" cy="28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8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Velocità media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4CE3F3-1B2A-01F5-F932-30C555BF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6" y="1305330"/>
            <a:ext cx="6904318" cy="474767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5D193DC-EC09-F09C-285E-423BDD2A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6" y="1371695"/>
            <a:ext cx="7174511" cy="14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5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Accelerazione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BCCA51-D67A-65E6-3894-CE0B5743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7" y="3572069"/>
            <a:ext cx="7462424" cy="16198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FBDB42-59DA-4A2C-C291-3EDAB3AE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3" y="1666108"/>
            <a:ext cx="7588618" cy="14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38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Moto rettilineo uniforme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D66004-50DB-713B-3789-644CFABAAD42}"/>
              </a:ext>
            </a:extLst>
          </p:cNvPr>
          <p:cNvSpPr txBox="1"/>
          <p:nvPr/>
        </p:nvSpPr>
        <p:spPr>
          <a:xfrm>
            <a:off x="642667" y="1378939"/>
            <a:ext cx="71512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moto è detto </a:t>
            </a:r>
            <a:r>
              <a:rPr lang="it-IT" b="1" dirty="0"/>
              <a:t>rettilineo uniforme </a:t>
            </a:r>
            <a:r>
              <a:rPr lang="it-IT" dirty="0"/>
              <a:t>quando, dato un corpo in movimento su una retta, la sua velocità è costante, ossia percorre sempre la stessa quantità di spazio nel medesimo arco di tempo.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conoscere la posizione in un certo momento del tempo, usiamo la cosiddetta </a:t>
            </a:r>
            <a:r>
              <a:rPr lang="it-IT" b="1" dirty="0"/>
              <a:t>legge oraria</a:t>
            </a:r>
            <a:r>
              <a:rPr lang="it-IT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B2EF46-5327-D3ED-0D7F-109EF52C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90" y="4445347"/>
            <a:ext cx="6629975" cy="17832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7CB79A-2DEE-D9C5-3B4A-EBD464FD1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895" y="3229129"/>
            <a:ext cx="3447068" cy="12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/>
              <a:t>Moto uniformemente accelerato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D66004-50DB-713B-3789-644CFABAAD42}"/>
              </a:ext>
            </a:extLst>
          </p:cNvPr>
          <p:cNvSpPr txBox="1"/>
          <p:nvPr/>
        </p:nvSpPr>
        <p:spPr>
          <a:xfrm>
            <a:off x="391714" y="1523844"/>
            <a:ext cx="715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moto è detto </a:t>
            </a:r>
            <a:r>
              <a:rPr lang="it-IT" b="1" dirty="0"/>
              <a:t>rettilineo uniformemente accelerato </a:t>
            </a:r>
            <a:r>
              <a:rPr lang="it-IT" dirty="0"/>
              <a:t>quando il corpo che si muove mantiene la propria accelerazione costante.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D9760DF-A60C-9C33-9C48-2C7D8530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2288182"/>
            <a:ext cx="5616427" cy="18213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49B675-D64A-727F-34AD-75468C7E1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87" y="4227527"/>
            <a:ext cx="7681626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31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D780F1-E644-CB1F-7A52-FAB60B7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/>
              <a:t>Accelerazione di gravità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D90E2F-1F61-FF35-0C5D-27EF8654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70" y="1677740"/>
            <a:ext cx="6713802" cy="58679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3C99E59-0811-C32B-9FB3-56343975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33" y="2842209"/>
            <a:ext cx="6645216" cy="586791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73BED68-2529-19DF-794B-B079002FA59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390841" y="2264531"/>
            <a:ext cx="8630" cy="57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A7D0B9EB-A32F-F733-44DB-42B98BBD0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18" y="3922851"/>
            <a:ext cx="6401355" cy="1257409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7BEECFB-1CD4-8B7C-2709-507F6E66C478}"/>
              </a:ext>
            </a:extLst>
          </p:cNvPr>
          <p:cNvCxnSpPr>
            <a:cxnSpLocks/>
          </p:cNvCxnSpPr>
          <p:nvPr/>
        </p:nvCxnSpPr>
        <p:spPr>
          <a:xfrm>
            <a:off x="4390841" y="3390693"/>
            <a:ext cx="0" cy="57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9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(2)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E7C2B1C-DEBC-2711-29A8-6E30E90C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44" y="3193397"/>
            <a:ext cx="6820491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9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A08919-21B0-53E6-92F1-ECA00FAB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86" y="2077764"/>
            <a:ext cx="6843353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A08919-21B0-53E6-92F1-ECA00FAB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86" y="2077764"/>
            <a:ext cx="6843353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9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086735-E74F-D655-80F1-ACB6DAE5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7" y="1523679"/>
            <a:ext cx="6759526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4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Forze e vettori: esercizi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7017E4-F8C9-406F-C4A6-32D5DC6A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5" y="1407416"/>
            <a:ext cx="6797629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0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488</Words>
  <Application>Microsoft Office PowerPoint</Application>
  <PresentationFormat>Presentazione su schermo (4:3)</PresentationFormat>
  <Paragraphs>74</Paragraphs>
  <Slides>47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Tema di Office</vt:lpstr>
      <vt:lpstr>Fisica</vt:lpstr>
      <vt:lpstr>Partiamo con un po’ di esercizi…</vt:lpstr>
      <vt:lpstr>Forze e vettori: esercizi (1)</vt:lpstr>
      <vt:lpstr>Forze e vettori: esercizi (1)</vt:lpstr>
      <vt:lpstr>Forze e vettori: esercizi (2)</vt:lpstr>
      <vt:lpstr>Forze e vettori: esercizi (2)</vt:lpstr>
      <vt:lpstr>Forze e vettori: esercizi (2)</vt:lpstr>
      <vt:lpstr>Forze e vettori: esercizi (3)</vt:lpstr>
      <vt:lpstr>Forze e vettori: esercizi (3)</vt:lpstr>
      <vt:lpstr>Forze e vettori: esercizi (4)</vt:lpstr>
      <vt:lpstr>Forze e vettori: esercizi (4)</vt:lpstr>
      <vt:lpstr>Forze e vettori: esercizi (4)</vt:lpstr>
      <vt:lpstr>Forze e vettori: esercizi (5)</vt:lpstr>
      <vt:lpstr>Forze e vettori: esercizi (5)</vt:lpstr>
      <vt:lpstr>Forze elastiche: esercizi (1)</vt:lpstr>
      <vt:lpstr>Forze elastiche: esercizi (1)</vt:lpstr>
      <vt:lpstr>Forze e momento: esercizi (1)</vt:lpstr>
      <vt:lpstr>Forze e momento: esercizi (1)</vt:lpstr>
      <vt:lpstr>Forze e momento: esercizi (1)</vt:lpstr>
      <vt:lpstr>Forze e momento: esercizi (2)</vt:lpstr>
      <vt:lpstr>Forze e momento: esercizi (2)</vt:lpstr>
      <vt:lpstr>Prima di andare avanti…</vt:lpstr>
      <vt:lpstr>Baricentro</vt:lpstr>
      <vt:lpstr>Baricentro</vt:lpstr>
      <vt:lpstr>Baricentro</vt:lpstr>
      <vt:lpstr>Baricentro</vt:lpstr>
      <vt:lpstr>Leve</vt:lpstr>
      <vt:lpstr>Leve</vt:lpstr>
      <vt:lpstr>Leve</vt:lpstr>
      <vt:lpstr>Leve</vt:lpstr>
      <vt:lpstr>Leve</vt:lpstr>
      <vt:lpstr>Leve</vt:lpstr>
      <vt:lpstr>Ora un po’ di esercizi…</vt:lpstr>
      <vt:lpstr>Esercizi sulle leve (1)</vt:lpstr>
      <vt:lpstr>Esercizi sulle leve (1)</vt:lpstr>
      <vt:lpstr>Esercizi sulle leve (2)</vt:lpstr>
      <vt:lpstr>Esercizi sulle leve (2)</vt:lpstr>
      <vt:lpstr>Esercizi sulle leve (3)</vt:lpstr>
      <vt:lpstr>Esercizi sulle leve (3)</vt:lpstr>
      <vt:lpstr>Esercizi sulle leve (3)</vt:lpstr>
      <vt:lpstr>Cinematica</vt:lpstr>
      <vt:lpstr>Velocità media</vt:lpstr>
      <vt:lpstr>Velocità media</vt:lpstr>
      <vt:lpstr>Accelerazione</vt:lpstr>
      <vt:lpstr>Moto rettilineo uniforme</vt:lpstr>
      <vt:lpstr>Moto uniformemente accelerato</vt:lpstr>
      <vt:lpstr>Accelerazione di gravità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Rovesti Gabriel</cp:lastModifiedBy>
  <cp:revision>53</cp:revision>
  <dcterms:created xsi:type="dcterms:W3CDTF">2023-07-29T07:13:45Z</dcterms:created>
  <dcterms:modified xsi:type="dcterms:W3CDTF">2023-08-03T12:56:22Z</dcterms:modified>
</cp:coreProperties>
</file>